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1" r:id="rId9"/>
    <p:sldId id="262" r:id="rId10"/>
    <p:sldId id="265" r:id="rId11"/>
    <p:sldId id="271" r:id="rId12"/>
    <p:sldId id="270" r:id="rId13"/>
    <p:sldId id="267" r:id="rId14"/>
    <p:sldId id="266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18BE1-7684-4673-B121-2B7CCAFAABC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4BAEF-C9B8-45B0-9721-499238B5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/index.php?title=Nigerian_Broadcasting_Service&amp;action=edit&amp;redlink=1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#cite_note-42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Married</a:t>
            </a:r>
            <a:r>
              <a:rPr lang="en-US" baseline="0" dirty="0" smtClean="0"/>
              <a:t> with 4 children (2 sons, 2 daughters)</a:t>
            </a:r>
          </a:p>
          <a:p>
            <a:r>
              <a:rPr lang="en-US" baseline="0" dirty="0" smtClean="0"/>
              <a:t>Car accident in 1990 broke his spine and he is now confined to a wheelchair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4BAEF-C9B8-45B0-9721-499238B5D3C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sent his only copy of his handwritten manuscript (along with the ₤22 fee) to the London company. After he waited several months without receiving any communication from the typing service, Achebe began to worry. His boss at the </a:t>
            </a:r>
            <a:r>
              <a:rPr lang="en-US" dirty="0" smtClean="0">
                <a:hlinkClick r:id="rId3" tooltip="Nigerian Broadcasting Service (page does not exist)"/>
              </a:rPr>
              <a:t>NBS</a:t>
            </a:r>
            <a:r>
              <a:rPr lang="en-US" dirty="0" smtClean="0"/>
              <a:t>, Angela Beattie, was going to London for her annual leave; he asked her to visit the company. She did, and angrily demanded to know why it was lying ignored in the corner of the office. The company quickly sent a typed copy to Achebe. Beattie's intervention was crucial for his ability to continue as a writer. Had the novel been lost, he later said, "I would have been so discouraged that I would probably have given up altogether."</a:t>
            </a:r>
            <a:r>
              <a:rPr lang="en-US" baseline="30000" dirty="0" smtClean="0">
                <a:hlinkClick r:id="rId4"/>
              </a:rPr>
              <a:t>[43]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4BAEF-C9B8-45B0-9721-499238B5D3C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788763-A2D7-44B6-AB85-C599B3257717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E35EFF-54C5-4547-A962-7A0909302D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e/ef/Chinua_Achebe_-_Buffalo_25Sep2008_crop.jpg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#cite_note-48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Chinua Achebe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640080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Things Fall Apart</a:t>
            </a:r>
            <a:endParaRPr lang="en-US" sz="3200" dirty="0"/>
          </a:p>
        </p:txBody>
      </p:sp>
      <p:pic>
        <p:nvPicPr>
          <p:cNvPr id="12290" name="Picture 2" descr="http://www.admin.uio.no/fa/felles/countries/africa/images/Africa%20Satellite%20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914400"/>
            <a:ext cx="4762500" cy="43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Fall Apart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Novel named after a poem entitled “The Second Coming” by William Butler Yeats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Explores how British Colonialism and Christianity affect traditional Igbo culture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 set around the 1890’s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3352800"/>
            <a:ext cx="8686800" cy="841248"/>
          </a:xfrm>
        </p:spPr>
        <p:txBody>
          <a:bodyPr/>
          <a:lstStyle/>
          <a:p>
            <a:pPr algn="ctr"/>
            <a:r>
              <a:rPr lang="en-US" dirty="0" smtClean="0"/>
              <a:t>VIDEO!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influences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Brittan was interested in Africa for commercial reasons</a:t>
            </a:r>
          </a:p>
          <a:p>
            <a:pPr lvl="1"/>
            <a:r>
              <a:rPr lang="en-US" dirty="0" smtClean="0"/>
              <a:t>Proximity of the continent</a:t>
            </a:r>
          </a:p>
          <a:p>
            <a:pPr lvl="1"/>
            <a:r>
              <a:rPr lang="en-US" dirty="0" smtClean="0"/>
              <a:t>Promises of wealth and resources it offered</a:t>
            </a:r>
          </a:p>
          <a:p>
            <a:r>
              <a:rPr lang="en-US" dirty="0" smtClean="0"/>
              <a:t>Occurred mostly between the 16</a:t>
            </a:r>
            <a:r>
              <a:rPr lang="en-US" baseline="30000" dirty="0" smtClean="0"/>
              <a:t>th</a:t>
            </a:r>
            <a:r>
              <a:rPr lang="en-US" dirty="0" smtClean="0"/>
              <a:t> and 19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r>
              <a:rPr lang="en-US" dirty="0" smtClean="0"/>
              <a:t>Over 12 million Africans were removed from their native land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1880’s- European powers divided Africa up amongst themselves.</a:t>
            </a:r>
          </a:p>
          <a:p>
            <a:r>
              <a:rPr lang="en-US" dirty="0" smtClean="0"/>
              <a:t>Imperialism</a:t>
            </a:r>
          </a:p>
          <a:p>
            <a:pPr lvl="1"/>
            <a:r>
              <a:rPr lang="en-US" dirty="0" smtClean="0"/>
              <a:t>“the domination by one country of the political, economic and cultural life of another country or region.”</a:t>
            </a:r>
          </a:p>
          <a:p>
            <a:r>
              <a:rPr lang="en-US" dirty="0" smtClean="0"/>
              <a:t>Colonialism</a:t>
            </a:r>
          </a:p>
          <a:p>
            <a:pPr lvl="1"/>
            <a:r>
              <a:rPr lang="en-US" dirty="0" smtClean="0"/>
              <a:t>“direct political control resulting from imperialism.”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en-US" b="1" dirty="0" smtClean="0"/>
              <a:t>"Neither imperialism nor colonialism is a simple act of accumulation and acquisition… </a:t>
            </a:r>
            <a:br>
              <a:rPr lang="en-US" b="1" dirty="0" smtClean="0"/>
            </a:br>
            <a:r>
              <a:rPr lang="en-US" b="1" dirty="0" smtClean="0"/>
              <a:t>Out of imperialism, notions about culture were classified, reinforced, criticized or rejected." </a:t>
            </a:r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400" b="1" dirty="0" smtClean="0"/>
              <a:t>Taken from Culture and Imperialism, Edward W.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b.washington.edu/subject/history/bi/hst388-thomas/tho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6212822" cy="2971800"/>
          </a:xfrm>
          <a:prstGeom prst="rect">
            <a:avLst/>
          </a:prstGeom>
          <a:noFill/>
        </p:spPr>
      </p:pic>
      <p:pic>
        <p:nvPicPr>
          <p:cNvPr id="1028" name="Picture 4" descr="http://blog.aurorahistoryboutique.com/images/africa-coloniali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557062"/>
            <a:ext cx="4410075" cy="3119964"/>
          </a:xfrm>
          <a:prstGeom prst="rect">
            <a:avLst/>
          </a:prstGeom>
          <a:noFill/>
        </p:spPr>
      </p:pic>
      <p:pic>
        <p:nvPicPr>
          <p:cNvPr id="1030" name="Picture 6" descr="http://www.ralphmag.org/DH/men-in-pith-helmets390x29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657600"/>
            <a:ext cx="3918298" cy="293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artoonstock.com/lowres/csl3497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327660"/>
            <a:ext cx="6730314" cy="6225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ile:Chinua Achebe - Buffalo 25Sep2008 crop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272" b="272"/>
          <a:stretch>
            <a:fillRect/>
          </a:stretch>
        </p:blipFill>
        <p:spPr bwMode="auto">
          <a:xfrm>
            <a:off x="1752600" y="457200"/>
            <a:ext cx="6629400" cy="4821382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8610600" cy="83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Chinua Achebe (author of Things Fall Apart) in 2008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Achebe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1930 in Nigeria</a:t>
            </a:r>
          </a:p>
          <a:p>
            <a:r>
              <a:rPr lang="en-US" dirty="0" smtClean="0"/>
              <a:t>Raised in an Igbo village by Christian parents</a:t>
            </a:r>
          </a:p>
          <a:p>
            <a:pPr lvl="1"/>
            <a:r>
              <a:rPr lang="en-US" dirty="0" smtClean="0"/>
              <a:t>Village of </a:t>
            </a:r>
            <a:r>
              <a:rPr lang="en-US" dirty="0" err="1" smtClean="0"/>
              <a:t>Nneobi</a:t>
            </a:r>
            <a:endParaRPr lang="en-US" dirty="0"/>
          </a:p>
          <a:p>
            <a:r>
              <a:rPr lang="en-US" dirty="0" smtClean="0"/>
              <a:t>Attended University College</a:t>
            </a:r>
          </a:p>
          <a:p>
            <a:pPr lvl="1"/>
            <a:r>
              <a:rPr lang="en-US" dirty="0" smtClean="0"/>
              <a:t>Started with a medical scholarship, which he later forfeited to study literature</a:t>
            </a:r>
          </a:p>
          <a:p>
            <a:r>
              <a:rPr lang="en-US" dirty="0" smtClean="0"/>
              <a:t>Began writing in college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Achebe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Worked for the Nigerian Broadcasting Service after graduating from college</a:t>
            </a:r>
          </a:p>
          <a:p>
            <a:r>
              <a:rPr lang="en-US" dirty="0" smtClean="0"/>
              <a:t>Has taught at </a:t>
            </a:r>
          </a:p>
          <a:p>
            <a:pPr lvl="1"/>
            <a:r>
              <a:rPr lang="en-US" dirty="0" smtClean="0"/>
              <a:t>University of Nigeria</a:t>
            </a:r>
          </a:p>
          <a:p>
            <a:pPr lvl="1"/>
            <a:r>
              <a:rPr lang="en-US" dirty="0" smtClean="0"/>
              <a:t>University of Massachusetts</a:t>
            </a:r>
          </a:p>
          <a:p>
            <a:pPr lvl="1"/>
            <a:r>
              <a:rPr lang="en-US" dirty="0" smtClean="0"/>
              <a:t>University of Connecticut</a:t>
            </a:r>
          </a:p>
          <a:p>
            <a:pPr lvl="1"/>
            <a:r>
              <a:rPr lang="en-US" dirty="0" smtClean="0"/>
              <a:t>City College of New York</a:t>
            </a:r>
          </a:p>
          <a:p>
            <a:pPr lvl="1"/>
            <a:r>
              <a:rPr lang="en-US" dirty="0" smtClean="0"/>
              <a:t>Bard College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Achebe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Has written five novels</a:t>
            </a:r>
          </a:p>
          <a:p>
            <a:pPr lvl="1"/>
            <a:r>
              <a:rPr lang="en-US" dirty="0" smtClean="0"/>
              <a:t>Things Fall Apart (1958)</a:t>
            </a:r>
          </a:p>
          <a:p>
            <a:pPr lvl="2"/>
            <a:r>
              <a:rPr lang="en-US" dirty="0" smtClean="0"/>
              <a:t>Margaret Wong Memorial Prize</a:t>
            </a:r>
          </a:p>
          <a:p>
            <a:pPr lvl="1"/>
            <a:r>
              <a:rPr lang="en-US" dirty="0" smtClean="0"/>
              <a:t>No Longer At Ease (1960)</a:t>
            </a:r>
          </a:p>
          <a:p>
            <a:pPr lvl="2"/>
            <a:r>
              <a:rPr lang="en-US" dirty="0" smtClean="0"/>
              <a:t>Nigerian National Trophy</a:t>
            </a:r>
          </a:p>
          <a:p>
            <a:pPr lvl="1"/>
            <a:r>
              <a:rPr lang="en-US" dirty="0" smtClean="0"/>
              <a:t>Arrow of God (1964)</a:t>
            </a:r>
          </a:p>
          <a:p>
            <a:pPr lvl="2"/>
            <a:r>
              <a:rPr lang="en-US" dirty="0" smtClean="0"/>
              <a:t>National Statesman’s Jock Campbell Award</a:t>
            </a:r>
          </a:p>
          <a:p>
            <a:pPr lvl="1"/>
            <a:r>
              <a:rPr lang="en-US" dirty="0" smtClean="0"/>
              <a:t>A Man of the People (1966)</a:t>
            </a:r>
          </a:p>
          <a:p>
            <a:pPr lvl="1"/>
            <a:r>
              <a:rPr lang="en-US" dirty="0" smtClean="0"/>
              <a:t>Anthills of the Savannah (1987)</a:t>
            </a:r>
          </a:p>
          <a:p>
            <a:pPr lvl="2"/>
            <a:r>
              <a:rPr lang="en-US" dirty="0" smtClean="0"/>
              <a:t>Booker Prize finalist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2.bp.blogspot.com/_tTWavADMr4s/RbqZ0FsdqRI/AAAAAAAAADI/dPgT8TVimqU/s320/chinua_ache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2381250" cy="2952750"/>
          </a:xfrm>
          <a:prstGeom prst="rect">
            <a:avLst/>
          </a:prstGeom>
          <a:noFill/>
        </p:spPr>
      </p:pic>
      <p:pic>
        <p:nvPicPr>
          <p:cNvPr id="23556" name="Picture 4" descr="http://blog.syracuse.com/shelflife/2007/11/ache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09800"/>
            <a:ext cx="2742158" cy="4191000"/>
          </a:xfrm>
          <a:prstGeom prst="rect">
            <a:avLst/>
          </a:prstGeom>
          <a:noFill/>
        </p:spPr>
      </p:pic>
      <p:pic>
        <p:nvPicPr>
          <p:cNvPr id="23558" name="Picture 6" descr="http://www.collegenews.org/Images/chinua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95106"/>
            <a:ext cx="3276600" cy="3826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enloehs.wcpss.net/projects/west02/achebe/things%20fall%20a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8600"/>
            <a:ext cx="4080630" cy="6397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Fall Apart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it was sent to a publishing company, he sent his only written copy.</a:t>
            </a:r>
          </a:p>
          <a:p>
            <a:r>
              <a:rPr lang="en-US" dirty="0" smtClean="0"/>
              <a:t>At first, the novel wasn’t going to be published </a:t>
            </a:r>
          </a:p>
          <a:p>
            <a:r>
              <a:rPr lang="en-US" dirty="0" smtClean="0"/>
              <a:t>Donald </a:t>
            </a:r>
            <a:r>
              <a:rPr lang="en-US" dirty="0" err="1" smtClean="0"/>
              <a:t>MacRae</a:t>
            </a:r>
            <a:r>
              <a:rPr lang="en-US" dirty="0" smtClean="0"/>
              <a:t>- made the company publish the novel</a:t>
            </a:r>
          </a:p>
          <a:p>
            <a:r>
              <a:rPr lang="en-US" dirty="0" smtClean="0"/>
              <a:t>The novel wasn’t edited from Achebe’s version by the publishing company.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 of Things Fall Apart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“genuinely succeeds in presenting tribal life from the inside“</a:t>
            </a:r>
          </a:p>
          <a:p>
            <a:r>
              <a:rPr lang="en-US" dirty="0" smtClean="0"/>
              <a:t>“an excellent novel“</a:t>
            </a:r>
          </a:p>
          <a:p>
            <a:r>
              <a:rPr lang="en-US" dirty="0" smtClean="0"/>
              <a:t>“Mr. Achebe's style is a model for aspirants“</a:t>
            </a:r>
          </a:p>
          <a:p>
            <a:r>
              <a:rPr lang="en-US" dirty="0" smtClean="0"/>
              <a:t>"The book as a whole creates for the reader such a vivid picture of Ibo life that the plot and characters are little more than symbols representing a way of life lost irrevocably within living memory."</a:t>
            </a:r>
            <a:r>
              <a:rPr lang="en-US" baseline="30000" dirty="0" smtClean="0">
                <a:hlinkClick r:id="rId2"/>
              </a:rPr>
              <a:t>[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362</TotalTime>
  <Words>559</Words>
  <Application>Microsoft Office PowerPoint</Application>
  <PresentationFormat>On-screen Show (4:3)</PresentationFormat>
  <Paragraphs>67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Chinua Achebe</vt:lpstr>
      <vt:lpstr>Chinua Achebe (author of Things Fall Apart) in 2008</vt:lpstr>
      <vt:lpstr>About Achebe</vt:lpstr>
      <vt:lpstr>More About Achebe</vt:lpstr>
      <vt:lpstr>Even More About Achebe</vt:lpstr>
      <vt:lpstr>Slide 6</vt:lpstr>
      <vt:lpstr>Slide 7</vt:lpstr>
      <vt:lpstr>Things Fall Apart</vt:lpstr>
      <vt:lpstr>Reviews of Things Fall Apart</vt:lpstr>
      <vt:lpstr>Things Fall Apart </vt:lpstr>
      <vt:lpstr>VIDEO!</vt:lpstr>
      <vt:lpstr>British influences</vt:lpstr>
      <vt:lpstr>British influences</vt:lpstr>
      <vt:lpstr>British Influences</vt:lpstr>
      <vt:lpstr>Slide 15</vt:lpstr>
      <vt:lpstr>Slide 16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Chinua Achebe</dc:title>
  <dc:creator>WCPSS</dc:creator>
  <cp:lastModifiedBy> Hilary Wiltshire</cp:lastModifiedBy>
  <cp:revision>25</cp:revision>
  <dcterms:created xsi:type="dcterms:W3CDTF">2009-10-14T14:12:06Z</dcterms:created>
  <dcterms:modified xsi:type="dcterms:W3CDTF">2009-11-18T21:17:25Z</dcterms:modified>
</cp:coreProperties>
</file>